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58" r:id="rId5"/>
    <p:sldId id="278" r:id="rId6"/>
    <p:sldId id="261" r:id="rId7"/>
    <p:sldId id="263" r:id="rId8"/>
    <p:sldId id="262" r:id="rId9"/>
    <p:sldId id="279" r:id="rId10"/>
    <p:sldId id="265" r:id="rId11"/>
    <p:sldId id="266" r:id="rId12"/>
    <p:sldId id="274" r:id="rId13"/>
    <p:sldId id="275" r:id="rId14"/>
    <p:sldId id="276" r:id="rId15"/>
    <p:sldId id="280" r:id="rId16"/>
    <p:sldId id="272" r:id="rId17"/>
    <p:sldId id="28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26" autoAdjust="0"/>
  </p:normalViewPr>
  <p:slideViewPr>
    <p:cSldViewPr>
      <p:cViewPr varScale="1">
        <p:scale>
          <a:sx n="55" d="100"/>
          <a:sy n="55" d="100"/>
        </p:scale>
        <p:origin x="65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D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143" y="-2129187"/>
            <a:ext cx="13916745" cy="14708662"/>
            <a:chOff x="-2123143" y="-2129187"/>
            <a:chExt cx="13916745" cy="14708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143" y="-2129187"/>
              <a:ext cx="13916745" cy="14708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3143" y="-2128168"/>
            <a:ext cx="13916745" cy="14815468"/>
            <a:chOff x="-2123143" y="-2182590"/>
            <a:chExt cx="13916745" cy="14815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23143" y="-2182590"/>
              <a:ext cx="13916745" cy="148154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6656" y="2324481"/>
            <a:ext cx="5787197" cy="5842466"/>
            <a:chOff x="9656656" y="2324481"/>
            <a:chExt cx="5787197" cy="5842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6656" y="2324481"/>
              <a:ext cx="5787197" cy="584246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38095" y="3868410"/>
            <a:ext cx="1178391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바쁘다바빠</a:t>
            </a:r>
          </a:p>
          <a:p>
            <a:r>
              <a:rPr lang="en-US" sz="66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도로 이동 게임</a:t>
            </a:r>
            <a:endParaRPr lang="en-US" b="1" dirty="0">
              <a:latin typeface="HY견고딕" panose="02030600000101010101" pitchFamily="18" charset="-127"/>
              <a:ea typeface="HY견고딕" panose="02030600000101010101" pitchFamily="18" charset="-127"/>
              <a:cs typeface="Cascadia Code ExtraLight" panose="020B0609020000020004" pitchFamily="49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260555" y="981408"/>
            <a:ext cx="519676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Training for CS personnel  ㅣ MIRI EDU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Cascadia Code ExtraLight" panose="020B0609020000020004" pitchFamily="49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6190" y="3449600"/>
            <a:ext cx="622533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컴퓨터그래픽스</a:t>
            </a:r>
            <a:r>
              <a:rPr lang="ko-KR" altLang="en-US" sz="2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기말고사</a:t>
            </a:r>
            <a:r>
              <a:rPr lang="en-US" sz="2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 3D 게임 발표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Cascadia Code ExtraLight" panose="020B0609020000020004" pitchFamily="49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724543" y="2410479"/>
            <a:ext cx="5670471" cy="5670471"/>
            <a:chOff x="9724543" y="2410479"/>
            <a:chExt cx="5670471" cy="56704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4543" y="2410479"/>
              <a:ext cx="5670471" cy="56704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78525" y="5591190"/>
            <a:ext cx="2105516" cy="2125624"/>
            <a:chOff x="13878525" y="5591190"/>
            <a:chExt cx="2105516" cy="21256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78525" y="5591190"/>
              <a:ext cx="2105516" cy="21256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697619" y="6356829"/>
            <a:ext cx="24640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도로 위</a:t>
            </a:r>
          </a:p>
          <a:p>
            <a:pPr algn="ctr"/>
            <a:r>
              <a:rPr lang="en-US" sz="1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코인 획득 까지!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Cascadia Code ExtraLight" panose="020B0609020000020004" pitchFamily="49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238094" y="6206689"/>
            <a:ext cx="3626274" cy="451167"/>
            <a:chOff x="1238094" y="6206689"/>
            <a:chExt cx="2371969" cy="4511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094" y="6206689"/>
              <a:ext cx="2371969" cy="45116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238094" y="6271743"/>
            <a:ext cx="357012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컴퓨터공학과 </a:t>
            </a:r>
            <a:r>
              <a:rPr lang="en-US" sz="1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202012604 최정은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Cascadia Code ExtraLight" panose="020B0609020000020004" pitchFamily="49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6864236" y="6447301"/>
            <a:ext cx="2112802" cy="2132979"/>
            <a:chOff x="16864236" y="6447301"/>
            <a:chExt cx="2112802" cy="21329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64236" y="6447301"/>
              <a:ext cx="2112802" cy="21329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6048" y="1195610"/>
            <a:ext cx="1620131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" pitchFamily="34" charset="0"/>
              </a:rPr>
              <a:t>1. </a:t>
            </a:r>
            <a:r>
              <a:rPr lang="ko-KR" altLang="en-US" sz="6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" pitchFamily="34" charset="0"/>
              </a:rPr>
              <a:t>게임 시작 화면</a:t>
            </a:r>
            <a:endParaRPr lang="en-US" altLang="ko-KR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32175" y="884688"/>
            <a:ext cx="4821701" cy="346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Training for </a:t>
            </a:r>
            <a:r>
              <a:rPr lang="en-US" sz="13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CS personnel  ㅣ </a:t>
            </a:r>
            <a:r>
              <a:rPr lang="en-US" sz="13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MIRI EDU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6591685" y="9509686"/>
            <a:ext cx="875606" cy="319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7P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24" y="3238500"/>
            <a:ext cx="7444276" cy="4259243"/>
            <a:chOff x="1116048" y="3958186"/>
            <a:chExt cx="8570315" cy="4719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6048" y="3958186"/>
              <a:ext cx="8570315" cy="471977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698184" y="2303874"/>
            <a:ext cx="8385496" cy="721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여러 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Scene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에서 사용 가능한 정적 클래스 </a:t>
            </a:r>
            <a:r>
              <a:rPr lang="en-US" altLang="ko-KR" b="1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GameVariable.cs</a:t>
            </a:r>
            <a:endParaRPr lang="en-US" altLang="ko-KR" b="1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Int character: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캐릭터 설정 변수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bool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gameOver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게임 종료 확인 변수</a:t>
            </a:r>
            <a:endParaRPr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800" b="1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GameStartScene</a:t>
            </a:r>
            <a:r>
              <a:rPr lang="ko-KR" altLang="en-US" sz="1800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의 </a:t>
            </a:r>
            <a:r>
              <a:rPr lang="en-US" altLang="ko-KR" b="1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StartDirector.cs</a:t>
            </a:r>
            <a:endParaRPr lang="en-US" sz="1800" b="1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게임</a:t>
            </a:r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시작 시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키보드의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1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누르면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-&gt;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busyhuman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캐릭터 선택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키보드의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2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누르면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-&gt; chicken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캐릭터 선택</a:t>
            </a:r>
            <a:endParaRPr 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여러 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Scene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에서 사용 가능한 정적 클래스 </a:t>
            </a:r>
            <a:r>
              <a:rPr lang="en-US" altLang="ko-KR" sz="18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GameVariable.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cs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character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값을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키보드의 값과 동일하게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또는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로 설정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캐틱터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선택 시 </a:t>
            </a:r>
            <a:endParaRPr lang="en-US" altLang="ko-KR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화면의 텍스트를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Press Enter To Start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로 변경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엔터키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누르면 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-&gt;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GameScene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으로 전환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</p:txBody>
      </p:sp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89EF702F-9590-9C82-19E2-926FEC497351}"/>
              </a:ext>
            </a:extLst>
          </p:cNvPr>
          <p:cNvGrpSpPr/>
          <p:nvPr/>
        </p:nvGrpSpPr>
        <p:grpSpPr>
          <a:xfrm>
            <a:off x="2169433" y="4602144"/>
            <a:ext cx="7010400" cy="4053609"/>
            <a:chOff x="2445766" y="4819223"/>
            <a:chExt cx="8255993" cy="4593509"/>
          </a:xfrm>
        </p:grpSpPr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id="{A1DF7D71-2C39-063A-2BA9-CD352418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5766" y="4819223"/>
              <a:ext cx="8255993" cy="459350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159F5AF-1DE9-0BC7-632D-146CC354C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114" y="5664180"/>
            <a:ext cx="6574595" cy="3667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6048" y="1195610"/>
            <a:ext cx="1620131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2. </a:t>
            </a:r>
            <a:r>
              <a:rPr lang="ko-KR" altLang="en-US" sz="6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" pitchFamily="34" charset="0"/>
              </a:rPr>
              <a:t>게임 화면</a:t>
            </a:r>
            <a:endParaRPr lang="en-US" altLang="ko-KR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32175" y="884688"/>
            <a:ext cx="4821701" cy="346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Training for </a:t>
            </a:r>
            <a:r>
              <a:rPr lang="en-US" sz="13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CS personnel  ㅣ </a:t>
            </a:r>
            <a:r>
              <a:rPr lang="en-US" sz="13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MIRI EDU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6591685" y="9509686"/>
            <a:ext cx="875606" cy="319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7P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987116" y="5442013"/>
            <a:ext cx="7080982" cy="388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Player(</a:t>
            </a:r>
            <a:r>
              <a:rPr lang="en-US" altLang="ko-KR" b="1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busyhuman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/ Chicken)</a:t>
            </a:r>
            <a:r>
              <a:rPr lang="en-US" altLang="ko-KR" b="1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Controller.cs</a:t>
            </a:r>
            <a:endParaRPr lang="en-US" altLang="ko-KR" b="1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GameVariable.cs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character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를 통해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선택되지 않은 캐릭터는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setActive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(false)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함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플레이어는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키보드를 통해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상 좌 우로 이동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앞으로 한 </a:t>
            </a:r>
            <a:r>
              <a:rPr lang="ko-KR" alt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칸씩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이동할 때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busyhuman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또는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chicken)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Controller.cs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에 선언된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public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변수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distance++;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코인 획득 시에 충돌 감지하여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coin++;</a:t>
            </a:r>
          </a:p>
        </p:txBody>
      </p: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BC3B0E41-29A6-A04A-DF92-527EF3A865CF}"/>
              </a:ext>
            </a:extLst>
          </p:cNvPr>
          <p:cNvGrpSpPr/>
          <p:nvPr/>
        </p:nvGrpSpPr>
        <p:grpSpPr>
          <a:xfrm>
            <a:off x="1219902" y="3511061"/>
            <a:ext cx="8305097" cy="4584785"/>
            <a:chOff x="5255089" y="5142857"/>
            <a:chExt cx="8236872" cy="4593509"/>
          </a:xfrm>
        </p:grpSpPr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42FB3280-95C5-AECA-0DA8-802E1BD8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5089" y="5142857"/>
              <a:ext cx="8236872" cy="459350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B64AE4-22CB-ECCF-7A61-736B2A0795BC}"/>
              </a:ext>
            </a:extLst>
          </p:cNvPr>
          <p:cNvSpPr txBox="1"/>
          <p:nvPr/>
        </p:nvSpPr>
        <p:spPr>
          <a:xfrm>
            <a:off x="9974826" y="2308430"/>
            <a:ext cx="7342534" cy="2779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GameDirector.cs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화면 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UI 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표시</a:t>
            </a: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GameDirector.cs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에서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player가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획득한 코인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(Coin),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이동한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거리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(Distance),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시간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(Timer)을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화면에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출력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Distance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와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Coin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은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busyhuman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또는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chicken)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Controller.cs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에 있는 함수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getCoin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()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와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getDistance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()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호출을 통해 반환 받은 값으로 설정</a:t>
            </a:r>
            <a:endParaRPr lang="en-US" altLang="ko-KR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6048" y="1195610"/>
            <a:ext cx="1620131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2. </a:t>
            </a:r>
            <a:r>
              <a:rPr lang="ko-KR" altLang="en-US" sz="6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" pitchFamily="34" charset="0"/>
              </a:rPr>
              <a:t>게임 화면</a:t>
            </a:r>
            <a:endParaRPr lang="en-US" altLang="ko-KR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32175" y="884688"/>
            <a:ext cx="4821701" cy="346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Training for </a:t>
            </a:r>
            <a:r>
              <a:rPr lang="en-US" sz="13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CS personnel  ㅣ </a:t>
            </a:r>
            <a:r>
              <a:rPr lang="en-US" sz="13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MIRI EDU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6591685" y="9509686"/>
            <a:ext cx="875606" cy="319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7P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BC3B0E41-29A6-A04A-DF92-527EF3A865CF}"/>
              </a:ext>
            </a:extLst>
          </p:cNvPr>
          <p:cNvGrpSpPr/>
          <p:nvPr/>
        </p:nvGrpSpPr>
        <p:grpSpPr>
          <a:xfrm>
            <a:off x="1219902" y="3511061"/>
            <a:ext cx="8305097" cy="4584785"/>
            <a:chOff x="5255089" y="5142857"/>
            <a:chExt cx="8236872" cy="4593509"/>
          </a:xfrm>
        </p:grpSpPr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42FB3280-95C5-AECA-0DA8-802E1BD8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5089" y="5142857"/>
              <a:ext cx="8236872" cy="459350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B64AE4-22CB-ECCF-7A61-736B2A0795BC}"/>
              </a:ext>
            </a:extLst>
          </p:cNvPr>
          <p:cNvSpPr txBox="1"/>
          <p:nvPr/>
        </p:nvSpPr>
        <p:spPr>
          <a:xfrm>
            <a:off x="10224088" y="1643853"/>
            <a:ext cx="7093272" cy="831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Car(Green, blue, red)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자동차가 좌우로 지나간다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CarGenerator.cs</a:t>
            </a:r>
            <a:endParaRPr lang="en-US" altLang="ko-KR" b="1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1~3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정수를 랜덤함수를 통해 반환하여 생성할 자동차의 색상 결정</a:t>
            </a:r>
            <a:endParaRPr lang="en-US" altLang="ko-KR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자동차는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player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의 현재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좌표부터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1.8*9 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만큼 떨어진 거리까지 생성</a:t>
            </a:r>
            <a:endParaRPr lang="en-US" altLang="ko-KR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도로 위에는 자동차가 생성되지 않도록 함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각각의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Car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에는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CarController.cs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가 적용됨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CarController.cs</a:t>
            </a:r>
            <a:endParaRPr lang="en-US" altLang="ko-KR" b="1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양쪽의 벽과 충돌 시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x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값에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-1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을 곱하여 방향 전환</a:t>
            </a:r>
            <a:endParaRPr lang="en-US" altLang="ko-KR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속도는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Start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에서 랜덤 함수를 통해 할당됨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3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초마다 속도에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1.3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을 곱함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Player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의 위치 뒤에 존재하는 경우 화면에 보이지 않으므로 게임 오브젝트 삭제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294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6048" y="1195610"/>
            <a:ext cx="1620131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2. </a:t>
            </a:r>
            <a:r>
              <a:rPr lang="ko-KR" altLang="en-US" sz="6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" pitchFamily="34" charset="0"/>
              </a:rPr>
              <a:t>게임 화면</a:t>
            </a:r>
            <a:endParaRPr lang="en-US" altLang="ko-KR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32175" y="884688"/>
            <a:ext cx="4821701" cy="346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Training for </a:t>
            </a:r>
            <a:r>
              <a:rPr lang="en-US" sz="13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CS personnel  ㅣ </a:t>
            </a:r>
            <a:r>
              <a:rPr lang="en-US" sz="13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MIRI EDU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6591685" y="9509686"/>
            <a:ext cx="875606" cy="319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7P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BC3B0E41-29A6-A04A-DF92-527EF3A865CF}"/>
              </a:ext>
            </a:extLst>
          </p:cNvPr>
          <p:cNvGrpSpPr/>
          <p:nvPr/>
        </p:nvGrpSpPr>
        <p:grpSpPr>
          <a:xfrm>
            <a:off x="1219902" y="3511061"/>
            <a:ext cx="8305097" cy="4584785"/>
            <a:chOff x="5255089" y="5142857"/>
            <a:chExt cx="8236872" cy="4593509"/>
          </a:xfrm>
        </p:grpSpPr>
        <p:pic>
          <p:nvPicPr>
            <p:cNvPr id="16" name="Object 17">
              <a:extLst>
                <a:ext uri="{FF2B5EF4-FFF2-40B4-BE49-F238E27FC236}">
                  <a16:creationId xmlns:a16="http://schemas.microsoft.com/office/drawing/2014/main" id="{42FB3280-95C5-AECA-0DA8-802E1BD8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5089" y="5142857"/>
              <a:ext cx="8236872" cy="459350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B64AE4-22CB-ECCF-7A61-736B2A0795BC}"/>
              </a:ext>
            </a:extLst>
          </p:cNvPr>
          <p:cNvSpPr txBox="1"/>
          <p:nvPr/>
        </p:nvSpPr>
        <p:spPr>
          <a:xfrm>
            <a:off x="10224088" y="2434183"/>
            <a:ext cx="6463712" cy="665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Coin</a:t>
            </a:r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CoinGenerator.cs</a:t>
            </a:r>
            <a:endParaRPr lang="en-US" altLang="ko-KR" b="1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코인은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player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의 현재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좌표부터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1.8*9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만큼 떨어진 거리까지 생성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각각의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Coin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에는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CoinController.cs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가 적용됨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CoinController.cs</a:t>
            </a:r>
            <a:endParaRPr lang="en-US" altLang="ko-KR" b="1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x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좌표에 대해 회전하며 시각적인 효과 제공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Player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와의 충돌 감지 </a:t>
            </a:r>
            <a:endParaRPr lang="en-US" altLang="ko-KR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   -&gt;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동전 효과음 재생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그리고 코인 오브젝트 특정 시간 뒤 삭제</a:t>
            </a:r>
            <a:endParaRPr lang="en-US" altLang="ko-KR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Player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보다 뒤에 있으면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   -&gt;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화면에 보이지 않으므로 코인 오브젝트 삭제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065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6048" y="1195610"/>
            <a:ext cx="1620131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3. </a:t>
            </a:r>
            <a:r>
              <a:rPr lang="ko-KR" altLang="en-US" sz="6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" pitchFamily="34" charset="0"/>
              </a:rPr>
              <a:t>게임 오버</a:t>
            </a:r>
            <a:r>
              <a:rPr lang="en-US" altLang="ko-KR" sz="6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" pitchFamily="34" charset="0"/>
              </a:rPr>
              <a:t> </a:t>
            </a:r>
            <a:r>
              <a:rPr lang="ko-KR" altLang="en-US" sz="6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" pitchFamily="34" charset="0"/>
              </a:rPr>
              <a:t>및 게임 완료</a:t>
            </a:r>
            <a:endParaRPr lang="en-US" altLang="ko-KR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32175" y="884688"/>
            <a:ext cx="4821701" cy="346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Training for </a:t>
            </a:r>
            <a:r>
              <a:rPr lang="en-US" sz="13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CS personnel  ㅣ </a:t>
            </a:r>
            <a:r>
              <a:rPr lang="en-US" sz="13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MIRI EDU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6591685" y="9509686"/>
            <a:ext cx="875606" cy="319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7P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B64AE4-22CB-ECCF-7A61-736B2A0795BC}"/>
              </a:ext>
            </a:extLst>
          </p:cNvPr>
          <p:cNvSpPr txBox="1"/>
          <p:nvPr/>
        </p:nvSpPr>
        <p:spPr>
          <a:xfrm>
            <a:off x="10403696" y="2781300"/>
            <a:ext cx="6748751" cy="721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Player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가 자동차와 충돌 시 </a:t>
            </a:r>
            <a:endParaRPr lang="en-US" altLang="ko-KR" b="1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경적 소리를 내며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player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의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Controller.cs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에서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GameDirector.cs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의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showGameOver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()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함수를 호출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    -&gt;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GameVariable.gameOver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변수가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true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설정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GameVariable.cs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의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gameOver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변수가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true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로 설정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player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의 스크립트에서 방향키로 이동할 수 없음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GameDirector.cs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enter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키를 감지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lvl="2">
              <a:lnSpc>
                <a:spcPct val="200000"/>
              </a:lnSpc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    -&gt;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게임 시작 화면으로 전환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.</a:t>
            </a:r>
          </a:p>
          <a:p>
            <a:pPr lvl="2">
              <a:lnSpc>
                <a:spcPct val="200000"/>
              </a:lnSpc>
            </a:pP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Player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가 목적지에 도달하면</a:t>
            </a:r>
            <a:endParaRPr lang="en-US" altLang="ko-KR" b="1" dirty="0">
              <a:solidFill>
                <a:srgbClr val="000000"/>
              </a:solidFill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GameDirector.cs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의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showGameComplete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()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함수를 호출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</p:txBody>
      </p: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02A7DD7F-6F03-EC30-AA21-912B9409D325}"/>
              </a:ext>
            </a:extLst>
          </p:cNvPr>
          <p:cNvGrpSpPr/>
          <p:nvPr/>
        </p:nvGrpSpPr>
        <p:grpSpPr>
          <a:xfrm>
            <a:off x="1116048" y="3511061"/>
            <a:ext cx="8570315" cy="4761286"/>
            <a:chOff x="7913192" y="4546597"/>
            <a:chExt cx="8570315" cy="4761286"/>
          </a:xfrm>
        </p:grpSpPr>
        <p:pic>
          <p:nvPicPr>
            <p:cNvPr id="13" name="Object 20">
              <a:extLst>
                <a:ext uri="{FF2B5EF4-FFF2-40B4-BE49-F238E27FC236}">
                  <a16:creationId xmlns:a16="http://schemas.microsoft.com/office/drawing/2014/main" id="{0A007AC0-5811-AFA0-F76C-090AA45C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3192" y="4546597"/>
              <a:ext cx="8570315" cy="4761286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8D81CF3-E490-2E9B-4DAC-AD52CF30A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6" r="521" b="6296"/>
          <a:stretch/>
        </p:blipFill>
        <p:spPr>
          <a:xfrm>
            <a:off x="1371600" y="4569806"/>
            <a:ext cx="8830237" cy="44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6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143" y="-2129187"/>
            <a:ext cx="13916745" cy="14708662"/>
            <a:chOff x="-2123143" y="-2129187"/>
            <a:chExt cx="13916745" cy="14708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143" y="-2129187"/>
              <a:ext cx="13916745" cy="14708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8800" y="-2091087"/>
            <a:ext cx="13916745" cy="14815468"/>
            <a:chOff x="-2123143" y="-2182590"/>
            <a:chExt cx="13916745" cy="14815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23143" y="-2182590"/>
              <a:ext cx="13916745" cy="148154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10200" y="4901148"/>
            <a:ext cx="6629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4. </a:t>
            </a:r>
            <a:r>
              <a:rPr lang="ko-KR" altLang="en-US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게임 실행 영상</a:t>
            </a:r>
            <a:endParaRPr lang="en-US" sz="1600" b="1" dirty="0">
              <a:latin typeface="HY견고딕" panose="02030600000101010101" pitchFamily="18" charset="-127"/>
              <a:ea typeface="HY견고딕" panose="02030600000101010101" pitchFamily="18" charset="-127"/>
              <a:cs typeface="Cascadia Code ExtraLight" panose="020B0609020000020004" pitchFamily="49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260555" y="981408"/>
            <a:ext cx="519676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Training for CS personnel  ㅣ MIRI EDU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39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232175" y="884688"/>
            <a:ext cx="4821701" cy="346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Training for </a:t>
            </a:r>
            <a:r>
              <a:rPr lang="en-US" sz="13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CS personnel  ㅣ </a:t>
            </a:r>
            <a:r>
              <a:rPr lang="en-US" sz="13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MIRI EDU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6591685" y="9509686"/>
            <a:ext cx="875606" cy="319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8P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pic>
        <p:nvPicPr>
          <p:cNvPr id="5" name="202012604_최정은_게임실행영상">
            <a:hlinkClick r:id="" action="ppaction://media"/>
            <a:extLst>
              <a:ext uri="{FF2B5EF4-FFF2-40B4-BE49-F238E27FC236}">
                <a16:creationId xmlns:a16="http://schemas.microsoft.com/office/drawing/2014/main" id="{61CFA7A7-EB4B-D6FB-8418-66BFDE56F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2719" y="1548404"/>
            <a:ext cx="12782561" cy="7190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00F002-56F0-A11D-B85E-73447EA82AD7}"/>
              </a:ext>
            </a:extLst>
          </p:cNvPr>
          <p:cNvSpPr txBox="1"/>
          <p:nvPr/>
        </p:nvSpPr>
        <p:spPr>
          <a:xfrm>
            <a:off x="8077200" y="811323"/>
            <a:ext cx="268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배속 게임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143" y="-2129187"/>
            <a:ext cx="13916745" cy="14708662"/>
            <a:chOff x="-2123143" y="-2129187"/>
            <a:chExt cx="13916745" cy="14708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143" y="-2129187"/>
              <a:ext cx="13916745" cy="14708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8800" y="-2091087"/>
            <a:ext cx="13916745" cy="14815468"/>
            <a:chOff x="-2123143" y="-2182590"/>
            <a:chExt cx="13916745" cy="14815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23143" y="-2182590"/>
              <a:ext cx="13916745" cy="148154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10200" y="4901148"/>
            <a:ext cx="6629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감사합니다</a:t>
            </a:r>
            <a:r>
              <a:rPr lang="en-US" altLang="ko-KR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.</a:t>
            </a:r>
            <a:endParaRPr lang="en-US" sz="1600" b="1" dirty="0">
              <a:latin typeface="HY견고딕" panose="02030600000101010101" pitchFamily="18" charset="-127"/>
              <a:ea typeface="HY견고딕" panose="02030600000101010101" pitchFamily="18" charset="-127"/>
              <a:cs typeface="Cascadia Code ExtraLight" panose="020B0609020000020004" pitchFamily="49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260555" y="981408"/>
            <a:ext cx="519676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Training for CS personnel  ㅣ MIRI EDU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6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195411"/>
            <a:ext cx="9325270" cy="10774479"/>
            <a:chOff x="9142857" y="-195411"/>
            <a:chExt cx="9325270" cy="107744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195411"/>
              <a:ext cx="9325270" cy="1077447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807619" y="3800748"/>
            <a:ext cx="355653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게임 개요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07619" y="5401946"/>
            <a:ext cx="449681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0" lang="en-US" altLang="ko-KR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게임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내 </a:t>
            </a:r>
            <a:r>
              <a:rPr kumimoji="0" lang="en-US" altLang="ko-KR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인터랙션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7619" y="6213803"/>
            <a:ext cx="56019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게임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kumimoji="0" lang="en-US" altLang="ko-KR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실행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kumimoji="0" lang="en-US" altLang="ko-KR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영상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01266" y="4584722"/>
            <a:ext cx="192738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4385F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2. 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01266" y="5386574"/>
            <a:ext cx="181809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4385F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3.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01266" y="6188426"/>
            <a:ext cx="181809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4385F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4.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9657" y="1195610"/>
            <a:ext cx="7711701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목차</a:t>
            </a:r>
            <a:endParaRPr lang="en-US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01265" y="3782871"/>
            <a:ext cx="181809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4385F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1.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232175" y="884688"/>
            <a:ext cx="4821701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Light" pitchFamily="34" charset="0"/>
              </a:rPr>
              <a:t>Training for </a:t>
            </a:r>
            <a:r>
              <a:rPr lang="en-US" sz="1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 SemiBold" pitchFamily="34" charset="0"/>
              </a:rPr>
              <a:t>CS personnel  ㅣ </a:t>
            </a:r>
            <a:r>
              <a:rPr lang="en-US" sz="1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MIRI EDU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8447" y="3327714"/>
            <a:ext cx="7508275" cy="4134901"/>
            <a:chOff x="1128229" y="4586653"/>
            <a:chExt cx="7508275" cy="41349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229" y="4586653"/>
              <a:ext cx="7508275" cy="4134901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807619" y="4610100"/>
            <a:ext cx="435618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0" lang="en-US" altLang="ko-KR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게임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kumimoji="0" lang="en-US" altLang="ko-KR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등장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3D </a:t>
            </a:r>
            <a:r>
              <a:rPr kumimoji="0" lang="en-US" altLang="ko-KR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모델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143" y="-2129187"/>
            <a:ext cx="13916745" cy="14708662"/>
            <a:chOff x="-2123143" y="-2129187"/>
            <a:chExt cx="13916745" cy="14708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143" y="-2129187"/>
              <a:ext cx="13916745" cy="14708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8800" y="-2091087"/>
            <a:ext cx="13916745" cy="14815468"/>
            <a:chOff x="-2123143" y="-2182590"/>
            <a:chExt cx="13916745" cy="14815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23143" y="-2182590"/>
              <a:ext cx="13916745" cy="148154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743200" y="4589502"/>
            <a:ext cx="1178391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 1. </a:t>
            </a:r>
            <a:r>
              <a:rPr lang="ko-KR" altLang="en-US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게임 개요</a:t>
            </a:r>
            <a:endParaRPr lang="en-US" sz="1600" b="1" dirty="0">
              <a:latin typeface="HY견고딕" panose="02030600000101010101" pitchFamily="18" charset="-127"/>
              <a:ea typeface="HY견고딕" panose="02030600000101010101" pitchFamily="18" charset="-127"/>
              <a:cs typeface="Cascadia Code ExtraLight" panose="020B0609020000020004" pitchFamily="49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260555" y="981408"/>
            <a:ext cx="519676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Training for CS personnel  ㅣ MIRI EDU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32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28267" y="5001152"/>
            <a:ext cx="296555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고객의 입장에서 생각하기!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539210" y="3993142"/>
            <a:ext cx="953650" cy="953650"/>
            <a:chOff x="5745942" y="4407261"/>
            <a:chExt cx="953650" cy="9536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5942" y="4407261"/>
              <a:ext cx="953650" cy="953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4219" y="3993142"/>
            <a:ext cx="953650" cy="953650"/>
            <a:chOff x="3240951" y="4407261"/>
            <a:chExt cx="953650" cy="9536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0951" y="4407261"/>
              <a:ext cx="953650" cy="95365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533258" y="5001152"/>
            <a:ext cx="296555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친절하고</a:t>
            </a:r>
          </a:p>
          <a:p>
            <a:pPr algn="ctr"/>
            <a:r>
              <a:rPr lang="en-US" sz="23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친절하라!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4293636" y="6120057"/>
            <a:ext cx="894995" cy="894995"/>
            <a:chOff x="4500368" y="6534176"/>
            <a:chExt cx="894995" cy="8949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0368" y="6534176"/>
              <a:ext cx="894995" cy="8949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90600" y="1512445"/>
            <a:ext cx="9153261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1. </a:t>
            </a:r>
            <a:r>
              <a:rPr lang="en-US" sz="5500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게임</a:t>
            </a:r>
            <a:r>
              <a:rPr 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 개요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8936" y="9497295"/>
            <a:ext cx="6485714" cy="4584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CS업무를 하면서 갖춰야 하는 가장 중요한 3가지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3232175" y="884688"/>
            <a:ext cx="4821701" cy="346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Training for </a:t>
            </a:r>
            <a:r>
              <a:rPr lang="en-US" sz="13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CS personnel  ㅣ </a:t>
            </a:r>
            <a:r>
              <a:rPr lang="en-US" sz="13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MIRI EDU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6591685" y="9467553"/>
            <a:ext cx="875606" cy="319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4P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959343" y="4129552"/>
            <a:ext cx="16640117" cy="7920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바쁜 사회 속 살아가는 현대인들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90E3B-3C03-528C-1173-92143B2ED221}"/>
              </a:ext>
            </a:extLst>
          </p:cNvPr>
          <p:cNvSpPr txBox="1"/>
          <p:nvPr/>
        </p:nvSpPr>
        <p:spPr>
          <a:xfrm>
            <a:off x="3459442" y="4123108"/>
            <a:ext cx="14007849" cy="445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이름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바쁘다바빠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주제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바쁜 현대 사회 속 자동차가 지나가는 도로 위의 코인을 획득하며 신속하게 지나가는 게임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소재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PC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 아케이드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장르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무단횡단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시점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움직이는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대상층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 연령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B32A2C-5268-F189-0FB4-426302BD42D2}"/>
              </a:ext>
            </a:extLst>
          </p:cNvPr>
          <p:cNvSpPr/>
          <p:nvPr/>
        </p:nvSpPr>
        <p:spPr>
          <a:xfrm>
            <a:off x="2536468" y="3712970"/>
            <a:ext cx="14227532" cy="44596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8365AF7A-B7F1-8CD3-EC5D-1D4652B01A75}"/>
              </a:ext>
            </a:extLst>
          </p:cNvPr>
          <p:cNvGrpSpPr/>
          <p:nvPr/>
        </p:nvGrpSpPr>
        <p:grpSpPr>
          <a:xfrm>
            <a:off x="1280613" y="4695264"/>
            <a:ext cx="2112802" cy="2132979"/>
            <a:chOff x="16864236" y="6447301"/>
            <a:chExt cx="2112802" cy="2132979"/>
          </a:xfrm>
        </p:grpSpPr>
        <p:pic>
          <p:nvPicPr>
            <p:cNvPr id="33" name="Object 25">
              <a:extLst>
                <a:ext uri="{FF2B5EF4-FFF2-40B4-BE49-F238E27FC236}">
                  <a16:creationId xmlns:a16="http://schemas.microsoft.com/office/drawing/2014/main" id="{BF266F79-D04A-7DE8-FD14-6101B3BD5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64236" y="6447301"/>
              <a:ext cx="2112802" cy="21329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143" y="-2129187"/>
            <a:ext cx="13916745" cy="14708662"/>
            <a:chOff x="-2123143" y="-2129187"/>
            <a:chExt cx="13916745" cy="14708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143" y="-2129187"/>
              <a:ext cx="13916745" cy="14708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8800" y="-2091087"/>
            <a:ext cx="13916745" cy="14815468"/>
            <a:chOff x="-2123143" y="-2182590"/>
            <a:chExt cx="13916745" cy="14815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23143" y="-2182590"/>
              <a:ext cx="13916745" cy="148154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645727" y="4589502"/>
            <a:ext cx="56388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 2. </a:t>
            </a:r>
            <a:r>
              <a:rPr lang="ko-KR" altLang="en-US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게임 등장 </a:t>
            </a:r>
            <a:r>
              <a:rPr lang="en-US" altLang="ko-KR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3D </a:t>
            </a:r>
            <a:r>
              <a:rPr lang="ko-KR" altLang="en-US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모델</a:t>
            </a:r>
            <a:endParaRPr lang="en-US" sz="1600" b="1" dirty="0">
              <a:latin typeface="HY견고딕" panose="02030600000101010101" pitchFamily="18" charset="-127"/>
              <a:ea typeface="HY견고딕" panose="02030600000101010101" pitchFamily="18" charset="-127"/>
              <a:cs typeface="Cascadia Code ExtraLight" panose="020B0609020000020004" pitchFamily="49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260555" y="981408"/>
            <a:ext cx="519676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Training for CS personnel  ㅣ MIRI EDU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3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51558" y="1657541"/>
            <a:ext cx="8794710" cy="5087580"/>
            <a:chOff x="8679291" y="2648436"/>
            <a:chExt cx="7697211" cy="4034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b="6810"/>
            <a:stretch/>
          </p:blipFill>
          <p:spPr>
            <a:xfrm>
              <a:off x="8679291" y="2648436"/>
              <a:ext cx="7697211" cy="40348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6324" y="1195610"/>
            <a:ext cx="12506849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1. player </a:t>
            </a:r>
            <a:r>
              <a:rPr lang="ko-KR" alt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모델</a:t>
            </a:r>
            <a:endParaRPr lang="en-US" sz="550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esamanru OTF Bold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1563" y="3173829"/>
            <a:ext cx="6388620" cy="170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사람 직접 모델링</a:t>
            </a:r>
            <a:endParaRPr 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상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좌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우 이동 가능</a:t>
            </a:r>
            <a:endParaRPr 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팔 다리를 이용하여 걷기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애니메이션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추가</a:t>
            </a:r>
            <a:endParaRPr 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몸통에서부터 시작하여 뼈대를 팔과 다리로 </a:t>
            </a:r>
            <a:r>
              <a:rPr lang="ko-KR" alt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이어나감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214725" y="4471479"/>
            <a:ext cx="1124432" cy="1124432"/>
            <a:chOff x="7214725" y="4471479"/>
            <a:chExt cx="1124432" cy="11244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4725" y="4471479"/>
              <a:ext cx="1124432" cy="112443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745609" y="7830860"/>
            <a:ext cx="2043617" cy="655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불평형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 rot="-60000">
            <a:off x="8631513" y="8032657"/>
            <a:ext cx="21999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재촉형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214897" y="6745120"/>
            <a:ext cx="1124088" cy="1124088"/>
            <a:chOff x="7214897" y="6745120"/>
            <a:chExt cx="1124088" cy="11240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4897" y="6745120"/>
              <a:ext cx="1124088" cy="11240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9758" y="6870652"/>
            <a:ext cx="1210098" cy="1335415"/>
            <a:chOff x="9607491" y="7861547"/>
            <a:chExt cx="1059089" cy="10590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7491" y="7861547"/>
              <a:ext cx="1059089" cy="105908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61563" y="2687639"/>
            <a:ext cx="42148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63BBE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busyhuman</a:t>
            </a:r>
            <a:endParaRPr 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32175" y="884688"/>
            <a:ext cx="4821701" cy="346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Training for </a:t>
            </a:r>
            <a:r>
              <a:rPr lang="en-US" sz="13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CS personnel  ㅣ </a:t>
            </a:r>
            <a:r>
              <a:rPr lang="en-US" sz="13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MIRI EDU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6063951" y="8546883"/>
            <a:ext cx="100045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6P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3857" y="5247518"/>
            <a:ext cx="2756558" cy="3719941"/>
            <a:chOff x="5945782" y="3108259"/>
            <a:chExt cx="2454007" cy="32417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5782" y="3108259"/>
              <a:ext cx="2454007" cy="3241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70989" y="1987792"/>
            <a:ext cx="8784613" cy="5119697"/>
            <a:chOff x="9162814" y="3297037"/>
            <a:chExt cx="7688374" cy="40603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8" cstate="print"/>
            <a:srcRect b="6114"/>
            <a:stretch/>
          </p:blipFill>
          <p:spPr>
            <a:xfrm>
              <a:off x="9162814" y="3297037"/>
              <a:ext cx="7688374" cy="40603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49642" y="2438125"/>
            <a:ext cx="8636484" cy="4837487"/>
            <a:chOff x="9546361" y="3884599"/>
            <a:chExt cx="7558730" cy="383650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9" cstate="print"/>
            <a:srcRect b="7667"/>
            <a:stretch/>
          </p:blipFill>
          <p:spPr>
            <a:xfrm>
              <a:off x="9546361" y="3884599"/>
              <a:ext cx="7558730" cy="38365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10556" y="2835538"/>
            <a:ext cx="9091762" cy="5308997"/>
            <a:chOff x="9607491" y="4488400"/>
            <a:chExt cx="7957194" cy="421045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10" cstate="print"/>
            <a:srcRect b="5931"/>
            <a:stretch/>
          </p:blipFill>
          <p:spPr>
            <a:xfrm>
              <a:off x="9607491" y="4488400"/>
              <a:ext cx="7957194" cy="42104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50183" y="3368580"/>
            <a:ext cx="10039562" cy="5811027"/>
            <a:chOff x="8448623" y="5142857"/>
            <a:chExt cx="8786717" cy="46086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48623" y="5142857"/>
              <a:ext cx="8786717" cy="4608600"/>
            </a:xfrm>
            <a:prstGeom prst="rect">
              <a:avLst/>
            </a:prstGeom>
          </p:spPr>
        </p:pic>
      </p:grpSp>
      <p:pic>
        <p:nvPicPr>
          <p:cNvPr id="34" name="Object 42">
            <a:extLst>
              <a:ext uri="{FF2B5EF4-FFF2-40B4-BE49-F238E27FC236}">
                <a16:creationId xmlns:a16="http://schemas.microsoft.com/office/drawing/2014/main" id="{A10330FC-184A-207F-CC07-96BFB994B27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63286" t="52958"/>
          <a:stretch/>
        </p:blipFill>
        <p:spPr>
          <a:xfrm>
            <a:off x="4530487" y="6962607"/>
            <a:ext cx="2756558" cy="1945114"/>
          </a:xfrm>
          <a:prstGeom prst="rect">
            <a:avLst/>
          </a:prstGeom>
        </p:spPr>
      </p:pic>
      <p:sp>
        <p:nvSpPr>
          <p:cNvPr id="36" name="Object 25">
            <a:extLst>
              <a:ext uri="{FF2B5EF4-FFF2-40B4-BE49-F238E27FC236}">
                <a16:creationId xmlns:a16="http://schemas.microsoft.com/office/drawing/2014/main" id="{AE6EA8A8-620F-D6F2-DE77-D548E1F21FAC}"/>
              </a:ext>
            </a:extLst>
          </p:cNvPr>
          <p:cNvSpPr txBox="1"/>
          <p:nvPr/>
        </p:nvSpPr>
        <p:spPr>
          <a:xfrm>
            <a:off x="5843000" y="4890883"/>
            <a:ext cx="42148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63BBE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Chicken</a:t>
            </a:r>
            <a:endParaRPr 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EC97D1F6-FCFD-76CC-4F2F-93A39441CF68}"/>
              </a:ext>
            </a:extLst>
          </p:cNvPr>
          <p:cNvSpPr txBox="1"/>
          <p:nvPr/>
        </p:nvSpPr>
        <p:spPr>
          <a:xfrm>
            <a:off x="4593829" y="5503418"/>
            <a:ext cx="2950068" cy="1290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유니티 </a:t>
            </a:r>
            <a:r>
              <a:rPr lang="ko-KR" alt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에셋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스토어에서 가져온 모델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 이동 가능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45275" y="1489695"/>
            <a:ext cx="8562092" cy="4904444"/>
            <a:chOff x="8575670" y="2655452"/>
            <a:chExt cx="7956136" cy="4196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5670" y="2655452"/>
              <a:ext cx="7956136" cy="419664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81728" y="3395907"/>
            <a:ext cx="6314472" cy="12903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자동차</a:t>
            </a:r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직접 모델링</a:t>
            </a:r>
            <a:endParaRPr 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차의 색상과 높이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,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길이에 차이를 줌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(초록색, 파란색, </a:t>
            </a:r>
            <a:r>
              <a:rPr lang="en-US" sz="18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빨간색</a:t>
            </a:r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오른쪽 또는 왼쪽 방향으로 이동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.</a:t>
            </a:r>
            <a:endParaRPr 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6324" y="1195610"/>
            <a:ext cx="12506849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2. Car </a:t>
            </a:r>
            <a:r>
              <a:rPr lang="ko-KR" alt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모델</a:t>
            </a:r>
            <a:endParaRPr lang="en-US" altLang="ko-KR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375" y="6547567"/>
            <a:ext cx="3044891" cy="655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회사 잘못형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 rot="-60000">
            <a:off x="8281656" y="7141824"/>
            <a:ext cx="219926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재촉형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57606" y="5912741"/>
            <a:ext cx="1209701" cy="1313676"/>
            <a:chOff x="9441130" y="7078498"/>
            <a:chExt cx="1124088" cy="11240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1130" y="7078498"/>
              <a:ext cx="1124088" cy="112408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22168" y="2952841"/>
            <a:ext cx="449595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4385F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car</a:t>
            </a:r>
            <a:endParaRPr 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32175" y="884688"/>
            <a:ext cx="4821701" cy="346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Training for </a:t>
            </a:r>
            <a:r>
              <a:rPr lang="en-US" sz="13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CS personnel  ㅣ </a:t>
            </a:r>
            <a:r>
              <a:rPr lang="en-US" sz="13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MIRI EDU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6591685" y="9537778"/>
            <a:ext cx="875606" cy="319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6P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2216" y="5295900"/>
            <a:ext cx="4328514" cy="3405052"/>
            <a:chOff x="4709244" y="3317331"/>
            <a:chExt cx="3725200" cy="28641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9244" y="3317331"/>
              <a:ext cx="3725200" cy="28641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84488" y="1960805"/>
            <a:ext cx="8487293" cy="4860349"/>
            <a:chOff x="9014883" y="3126562"/>
            <a:chExt cx="7886631" cy="41589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4883" y="3126562"/>
              <a:ext cx="7886631" cy="4158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60153" y="2417194"/>
            <a:ext cx="8435754" cy="5332902"/>
            <a:chOff x="9690548" y="3582951"/>
            <a:chExt cx="7838739" cy="45632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0548" y="3582951"/>
              <a:ext cx="7838739" cy="45632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1034" y="2990941"/>
            <a:ext cx="8594566" cy="4938241"/>
            <a:chOff x="10171429" y="4156699"/>
            <a:chExt cx="7986312" cy="42255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1429" y="4156699"/>
              <a:ext cx="7986312" cy="42255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12837" y="3775400"/>
            <a:ext cx="10117963" cy="5755414"/>
            <a:chOff x="8320160" y="4948121"/>
            <a:chExt cx="9401895" cy="49248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0160" y="4948121"/>
              <a:ext cx="9401895" cy="49248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324" y="1195610"/>
            <a:ext cx="12506849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3. Coin </a:t>
            </a:r>
            <a:r>
              <a:rPr lang="ko-KR" altLang="en-US" sz="55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esamanru OTF Bold" pitchFamily="34" charset="0"/>
              </a:rPr>
              <a:t>모델</a:t>
            </a:r>
            <a:endParaRPr lang="en-US" altLang="ko-KR" sz="6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9716" y="3307586"/>
            <a:ext cx="6388620" cy="17058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코인</a:t>
            </a:r>
            <a:r>
              <a:rPr 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직접 모델링</a:t>
            </a:r>
            <a:endParaRPr 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Pretendard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원기둥을 이용하여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중간에 별 모양을 두어 코인의 특성을 살림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축으로 회전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5609" y="4294276"/>
            <a:ext cx="2043617" cy="655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불평형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 rot="-60000">
            <a:off x="6185860" y="8079362"/>
            <a:ext cx="219313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재촉형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158341" y="3345042"/>
            <a:ext cx="1124088" cy="1124088"/>
            <a:chOff x="7214897" y="3208536"/>
            <a:chExt cx="1124088" cy="11240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4897" y="3208536"/>
              <a:ext cx="1124088" cy="1124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2107" y="6867221"/>
            <a:ext cx="1206331" cy="1255409"/>
            <a:chOff x="9590074" y="7548185"/>
            <a:chExt cx="1124088" cy="11240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0074" y="7548185"/>
              <a:ext cx="1124088" cy="112408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19716" y="2830240"/>
            <a:ext cx="396719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9FA9D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itchFamily="34" charset="0"/>
              </a:rPr>
              <a:t>coin</a:t>
            </a:r>
            <a:endParaRPr 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32175" y="884688"/>
            <a:ext cx="4821701" cy="346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Training for </a:t>
            </a:r>
            <a:r>
              <a:rPr lang="en-US" sz="13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CS personnel  ㅣ </a:t>
            </a:r>
            <a:r>
              <a:rPr lang="en-US" sz="13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MIRI EDU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663718" y="8856815"/>
            <a:ext cx="93966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6P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9500" y="-29997"/>
            <a:ext cx="2388886" cy="95238"/>
            <a:chOff x="19500" y="-29997"/>
            <a:chExt cx="2388886" cy="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9500" y="-29997"/>
              <a:ext cx="2388886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0908" y="5220894"/>
            <a:ext cx="3042259" cy="3131084"/>
            <a:chOff x="5335273" y="3061747"/>
            <a:chExt cx="3042259" cy="31310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5273" y="3061747"/>
              <a:ext cx="3042259" cy="31310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20745" y="2445251"/>
            <a:ext cx="7482642" cy="4088393"/>
            <a:chOff x="8691492" y="2506890"/>
            <a:chExt cx="6972504" cy="36607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6" cstate="print"/>
            <a:srcRect b="6662"/>
            <a:stretch/>
          </p:blipFill>
          <p:spPr>
            <a:xfrm>
              <a:off x="8691492" y="2506890"/>
              <a:ext cx="6972504" cy="36607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10607" y="2836639"/>
            <a:ext cx="8075846" cy="4413204"/>
            <a:chOff x="9121887" y="3169738"/>
            <a:chExt cx="7525265" cy="39515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7" cstate="print"/>
            <a:srcRect b="6648"/>
            <a:stretch/>
          </p:blipFill>
          <p:spPr>
            <a:xfrm>
              <a:off x="9121887" y="3169738"/>
              <a:ext cx="7525265" cy="39515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85384" y="3228356"/>
            <a:ext cx="8439408" cy="4668479"/>
            <a:chOff x="9566884" y="3843842"/>
            <a:chExt cx="7864041" cy="41801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8" cstate="print"/>
            <a:srcRect b="5502"/>
            <a:stretch/>
          </p:blipFill>
          <p:spPr>
            <a:xfrm>
              <a:off x="9566884" y="3843842"/>
              <a:ext cx="7864041" cy="41801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48458" y="3561078"/>
            <a:ext cx="8634833" cy="4727474"/>
            <a:chOff x="10012721" y="4588003"/>
            <a:chExt cx="8046143" cy="42329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9" cstate="print"/>
            <a:srcRect b="6473"/>
            <a:stretch/>
          </p:blipFill>
          <p:spPr>
            <a:xfrm>
              <a:off x="10012721" y="4588003"/>
              <a:ext cx="8046143" cy="42329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14286" y="3894161"/>
            <a:ext cx="9835700" cy="5442391"/>
            <a:chOff x="8490563" y="5142857"/>
            <a:chExt cx="9165139" cy="487309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0563" y="5142857"/>
              <a:ext cx="9165139" cy="48730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23143" y="-2129187"/>
            <a:ext cx="13916745" cy="14708662"/>
            <a:chOff x="-2123143" y="-2129187"/>
            <a:chExt cx="13916745" cy="14708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23143" y="-2129187"/>
              <a:ext cx="13916745" cy="14708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8800" y="-2091087"/>
            <a:ext cx="13916745" cy="14815468"/>
            <a:chOff x="-2123143" y="-2182590"/>
            <a:chExt cx="13916745" cy="14815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23143" y="-2182590"/>
              <a:ext cx="13916745" cy="148154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638800" y="4589502"/>
            <a:ext cx="58674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3. </a:t>
            </a:r>
            <a:r>
              <a:rPr lang="ko-KR" altLang="en-US" sz="60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Cascadia Code ExtraLight" panose="020B0609020000020004" pitchFamily="49" charset="0"/>
              </a:rPr>
              <a:t>게임 내 인터랙션</a:t>
            </a:r>
            <a:endParaRPr lang="en-US" sz="1600" b="1" dirty="0">
              <a:latin typeface="HY견고딕" panose="02030600000101010101" pitchFamily="18" charset="-127"/>
              <a:ea typeface="HY견고딕" panose="02030600000101010101" pitchFamily="18" charset="-127"/>
              <a:cs typeface="Cascadia Code ExtraLight" panose="020B0609020000020004" pitchFamily="49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260555" y="981408"/>
            <a:ext cx="5196769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scadia Code ExtraLight" panose="020B0609020000020004" pitchFamily="49" charset="0"/>
              </a:rPr>
              <a:t>Training for CS personnel  ㅣ MIRI EDU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9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806</Words>
  <Application>Microsoft Office PowerPoint</Application>
  <PresentationFormat>사용자 지정</PresentationFormat>
  <Paragraphs>148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HY견고딕</vt:lpstr>
      <vt:lpstr>Pretendard</vt:lpstr>
      <vt:lpstr>Pretendard Light</vt:lpstr>
      <vt:lpstr>Pretendard SemiBold</vt:lpstr>
      <vt:lpstr>나눔고딕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cju4103@office.pknu.ac.kr</cp:lastModifiedBy>
  <cp:revision>44</cp:revision>
  <dcterms:created xsi:type="dcterms:W3CDTF">2022-06-23T19:26:10Z</dcterms:created>
  <dcterms:modified xsi:type="dcterms:W3CDTF">2022-06-23T16:15:40Z</dcterms:modified>
</cp:coreProperties>
</file>